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36"/>
  </p:notesMasterIdLst>
  <p:sldIdLst>
    <p:sldId id="357" r:id="rId3"/>
    <p:sldId id="440" r:id="rId4"/>
    <p:sldId id="441" r:id="rId5"/>
    <p:sldId id="442" r:id="rId6"/>
    <p:sldId id="443" r:id="rId7"/>
    <p:sldId id="445" r:id="rId8"/>
    <p:sldId id="446" r:id="rId9"/>
    <p:sldId id="447" r:id="rId10"/>
    <p:sldId id="462" r:id="rId11"/>
    <p:sldId id="448" r:id="rId12"/>
    <p:sldId id="449" r:id="rId13"/>
    <p:sldId id="450" r:id="rId14"/>
    <p:sldId id="451" r:id="rId15"/>
    <p:sldId id="452" r:id="rId16"/>
    <p:sldId id="453" r:id="rId17"/>
    <p:sldId id="454" r:id="rId18"/>
    <p:sldId id="455" r:id="rId19"/>
    <p:sldId id="456" r:id="rId20"/>
    <p:sldId id="457" r:id="rId21"/>
    <p:sldId id="458" r:id="rId22"/>
    <p:sldId id="459" r:id="rId23"/>
    <p:sldId id="460" r:id="rId24"/>
    <p:sldId id="461" r:id="rId25"/>
    <p:sldId id="463" r:id="rId26"/>
    <p:sldId id="467" r:id="rId27"/>
    <p:sldId id="468" r:id="rId28"/>
    <p:sldId id="470" r:id="rId29"/>
    <p:sldId id="471" r:id="rId30"/>
    <p:sldId id="472" r:id="rId31"/>
    <p:sldId id="465" r:id="rId32"/>
    <p:sldId id="466" r:id="rId33"/>
    <p:sldId id="464" r:id="rId34"/>
    <p:sldId id="469" r:id="rId35"/>
  </p:sldIdLst>
  <p:sldSz cx="9144000" cy="5143500" type="screen16x9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2E586"/>
    <a:srgbClr val="0033CC"/>
    <a:srgbClr val="1909E5"/>
    <a:srgbClr val="EEDD60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9080" autoAdjust="0"/>
  </p:normalViewPr>
  <p:slideViewPr>
    <p:cSldViewPr>
      <p:cViewPr>
        <p:scale>
          <a:sx n="60" d="100"/>
          <a:sy n="60" d="100"/>
        </p:scale>
        <p:origin x="-456" y="-3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32E2A8-4241-4D60-9BE3-DBBA6D5A2112}" type="datetimeFigureOut">
              <a:rPr lang="ru-RU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452D70-5079-45AA-B4B9-F7714DDEB8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243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FC03C-F114-4892-933F-1F39B4010C13}" type="datetimeFigureOut">
              <a:rPr lang="ru-RU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3CAE-DFC4-418A-8B47-EDA2CA9C25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3B144-3742-485F-940F-2D3D44E67B8B}" type="datetimeFigureOut">
              <a:rPr lang="ru-RU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E1CF2-9409-4C15-807A-2AFA132973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E90C-85A6-43ED-9205-ACB61AE37A28}" type="datetimeFigureOut">
              <a:rPr lang="ru-RU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7A862-863D-409E-BF8D-7453C798C9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6141-7330-47F5-A304-46523D2087C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1324-0A86-4A4E-85D6-5B3CF7F4F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17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6141-7330-47F5-A304-46523D2087C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1324-0A86-4A4E-85D6-5B3CF7F4F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2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6141-7330-47F5-A304-46523D2087C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1324-0A86-4A4E-85D6-5B3CF7F4F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067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6141-7330-47F5-A304-46523D2087C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1324-0A86-4A4E-85D6-5B3CF7F4F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93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6141-7330-47F5-A304-46523D2087C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1324-0A86-4A4E-85D6-5B3CF7F4F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89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6141-7330-47F5-A304-46523D2087C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1324-0A86-4A4E-85D6-5B3CF7F4F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25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6141-7330-47F5-A304-46523D2087C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1324-0A86-4A4E-85D6-5B3CF7F4F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82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6141-7330-47F5-A304-46523D2087C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1324-0A86-4A4E-85D6-5B3CF7F4F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26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03BE7-AC76-4B4A-AC03-496CDD369EDD}" type="datetimeFigureOut">
              <a:rPr lang="ru-RU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69E2-A231-4DC8-80F2-58CB09F71B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6141-7330-47F5-A304-46523D2087C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1324-0A86-4A4E-85D6-5B3CF7F4F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321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6141-7330-47F5-A304-46523D2087C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1324-0A86-4A4E-85D6-5B3CF7F4F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516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6141-7330-47F5-A304-46523D2087C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1324-0A86-4A4E-85D6-5B3CF7F4F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7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1740A-9DAF-4B84-8408-7BAD33562BA4}" type="datetimeFigureOut">
              <a:rPr lang="ru-RU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BC822-E920-40B8-BBA0-70E20A295E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6D908-DFAE-4A22-88A1-E71DB963C702}" type="datetimeFigureOut">
              <a:rPr lang="ru-RU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961F-0D40-4B30-897C-77119E6580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A572-3EB1-4558-BD67-B0B16D12FA41}" type="datetimeFigureOut">
              <a:rPr lang="ru-RU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13C6-2D63-4149-AB51-6ED4C52465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1A0E5-B9D8-41FA-831B-3CFD6AED1937}" type="datetimeFigureOut">
              <a:rPr lang="ru-RU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46467-AE82-47E9-883B-9DEB1E51F1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54E42-2EA5-4E5D-851A-7ED139D4C56E}" type="datetimeFigureOut">
              <a:rPr lang="ru-RU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B94FB-6DC7-428B-8F88-4E137D98F6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CF5AF-6A7F-4EA9-87DB-6B20CF17B4C1}" type="datetimeFigureOut">
              <a:rPr lang="ru-RU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E3DEE-FBCF-446C-BF25-E92A300845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8F010-366C-4F66-A822-7653FCC3F86B}" type="datetimeFigureOut">
              <a:rPr lang="ru-RU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2715-0C2F-428E-BD9C-41F963794B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7AE69B-3EF4-4507-A7FD-7828BBE2E2F7}" type="datetimeFigureOut">
              <a:rPr lang="ru-RU"/>
              <a:pPr>
                <a:defRPr/>
              </a:pPr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A8A54A-6F4E-4AA1-81EC-764C41116B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36141-7330-47F5-A304-46523D2087C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F1324-0A86-4A4E-85D6-5B3CF7F4F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63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lub210216072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tik07.iklo.r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lipetsk.izbirkom.ru/" TargetMode="External"/><Relationship Id="rId5" Type="http://schemas.openxmlformats.org/officeDocument/2006/relationships/hyperlink" Target="http://www.cikrf.ru/" TargetMode="Externa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9.xml"/><Relationship Id="rId18" Type="http://schemas.openxmlformats.org/officeDocument/2006/relationships/slide" Target="slide24.xml"/><Relationship Id="rId3" Type="http://schemas.microsoft.com/office/2007/relationships/hdphoto" Target="../media/hdphoto5.wdp"/><Relationship Id="rId7" Type="http://schemas.openxmlformats.org/officeDocument/2006/relationships/slide" Target="slide10.xml"/><Relationship Id="rId12" Type="http://schemas.openxmlformats.org/officeDocument/2006/relationships/slide" Target="slide14.xml"/><Relationship Id="rId17" Type="http://schemas.openxmlformats.org/officeDocument/2006/relationships/slide" Target="slide20.xml"/><Relationship Id="rId2" Type="http://schemas.openxmlformats.org/officeDocument/2006/relationships/image" Target="../media/image10.png"/><Relationship Id="rId16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5.xml"/><Relationship Id="rId11" Type="http://schemas.openxmlformats.org/officeDocument/2006/relationships/slide" Target="slide13.xml"/><Relationship Id="rId5" Type="http://schemas.openxmlformats.org/officeDocument/2006/relationships/slide" Target="slide11.xml"/><Relationship Id="rId15" Type="http://schemas.openxmlformats.org/officeDocument/2006/relationships/slide" Target="slide22.xml"/><Relationship Id="rId10" Type="http://schemas.openxmlformats.org/officeDocument/2006/relationships/slide" Target="slide18.xml"/><Relationship Id="rId19" Type="http://schemas.openxmlformats.org/officeDocument/2006/relationships/slide" Target="slide12.xml"/><Relationship Id="rId4" Type="http://schemas.openxmlformats.org/officeDocument/2006/relationships/image" Target="../media/image11.png"/><Relationship Id="rId9" Type="http://schemas.openxmlformats.org/officeDocument/2006/relationships/slide" Target="slide17.xml"/><Relationship Id="rId14" Type="http://schemas.openxmlformats.org/officeDocument/2006/relationships/slide" Target="slide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11670"/>
            <a:ext cx="89289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891A7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ГОБ ПОУ «Елецкий лицей сферы бытовых услуг»</a:t>
            </a:r>
            <a:endParaRPr kumimoji="0" lang="ru-RU" sz="4400" b="1" i="0" u="none" strike="noStrike" kern="1200" cap="none" spc="0" normalizeH="0" baseline="0" noProof="0" dirty="0">
              <a:ln w="10541" cmpd="sng">
                <a:solidFill>
                  <a:srgbClr val="3891A7">
                    <a:shade val="88000"/>
                    <a:satMod val="110000"/>
                  </a:srgbClr>
                </a:solidFill>
                <a:prstDash val="solid"/>
              </a:ln>
              <a:solidFill>
                <a:srgbClr val="3891A7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5939" y="2139702"/>
            <a:ext cx="4514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Молодёжный час</a:t>
            </a:r>
            <a:endParaRPr kumimoji="0" lang="ru-RU" sz="440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543859"/>
            <a:ext cx="42119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– будущий избиратель»</a:t>
            </a:r>
            <a:endParaRPr kumimoji="0" lang="ru-RU" sz="40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+mn-cs"/>
            </a:endParaRPr>
          </a:p>
        </p:txBody>
      </p:sp>
      <p:pic>
        <p:nvPicPr>
          <p:cNvPr id="9" name="Рисунок 8" descr="1528248839_uik-2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104" y="837851"/>
            <a:ext cx="2736303" cy="11578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2320" y="1687909"/>
            <a:ext cx="792088" cy="3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07-11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95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4111" r="17590" b="16811"/>
          <a:stretch/>
        </p:blipFill>
        <p:spPr bwMode="auto">
          <a:xfrm>
            <a:off x="683568" y="483518"/>
            <a:ext cx="2016224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987574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689054"/>
            <a:ext cx="74270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 </a:t>
            </a:r>
            <a:r>
              <a:rPr lang="ru-RU" sz="32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право </a:t>
            </a:r>
            <a:r>
              <a:rPr lang="ru-RU" sz="32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голосовать </a:t>
            </a:r>
            <a:r>
              <a:rPr lang="ru-RU" sz="32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с двойным гражданством?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7984" y="3795886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3175">
                  <a:solidFill>
                    <a:schemeClr val="bg1">
                      <a:alpha val="32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Имеет</a:t>
            </a:r>
            <a:endParaRPr lang="ru-RU" sz="4400" b="1" spc="300" dirty="0">
              <a:ln w="3175">
                <a:solidFill>
                  <a:schemeClr val="bg1">
                    <a:alpha val="32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899592" y="4180606"/>
            <a:ext cx="432048" cy="38472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55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4111" r="17590" b="16811"/>
          <a:stretch/>
        </p:blipFill>
        <p:spPr bwMode="auto">
          <a:xfrm>
            <a:off x="683568" y="483518"/>
            <a:ext cx="2016224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987574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2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2499742"/>
            <a:ext cx="74270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32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иметь при себе для получения избирательного бюллетеня?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984" y="3890541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3175">
                  <a:solidFill>
                    <a:schemeClr val="bg1">
                      <a:alpha val="32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Паспорт</a:t>
            </a:r>
            <a:endParaRPr lang="ru-RU" sz="4400" b="1" spc="300" dirty="0">
              <a:ln w="3175">
                <a:solidFill>
                  <a:schemeClr val="bg1">
                    <a:alpha val="32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899592" y="4180606"/>
            <a:ext cx="432048" cy="38472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59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4111" r="17590" b="16811"/>
          <a:stretch/>
        </p:blipFill>
        <p:spPr bwMode="auto">
          <a:xfrm>
            <a:off x="683568" y="483518"/>
            <a:ext cx="2016224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987574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3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2499742"/>
            <a:ext cx="74270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Всенародное </a:t>
            </a:r>
            <a:r>
              <a:rPr lang="ru-RU" sz="32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голосование по вопросам государственного значения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984" y="3890541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3175">
                  <a:solidFill>
                    <a:schemeClr val="bg1">
                      <a:alpha val="32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Референдум</a:t>
            </a:r>
            <a:endParaRPr lang="ru-RU" sz="4400" b="1" spc="300" dirty="0">
              <a:ln w="3175">
                <a:solidFill>
                  <a:schemeClr val="bg1">
                    <a:alpha val="32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899592" y="4180606"/>
            <a:ext cx="432048" cy="38472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59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4111" r="17590" b="16811"/>
          <a:stretch/>
        </p:blipFill>
        <p:spPr bwMode="auto">
          <a:xfrm>
            <a:off x="683568" y="483518"/>
            <a:ext cx="2016224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987574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689054"/>
            <a:ext cx="74270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Верховный </a:t>
            </a:r>
            <a:r>
              <a:rPr lang="ru-RU" sz="32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Главнокомандующий вооруженных сил РФ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9912" y="3795886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3175">
                  <a:solidFill>
                    <a:schemeClr val="bg1">
                      <a:alpha val="32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Президент РФ</a:t>
            </a:r>
            <a:endParaRPr lang="ru-RU" sz="4400" b="1" spc="300" dirty="0">
              <a:ln w="3175">
                <a:solidFill>
                  <a:schemeClr val="bg1">
                    <a:alpha val="32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899592" y="4180606"/>
            <a:ext cx="432048" cy="38472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59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4111" r="17590" b="16811"/>
          <a:stretch/>
        </p:blipFill>
        <p:spPr bwMode="auto">
          <a:xfrm>
            <a:off x="683568" y="483518"/>
            <a:ext cx="2016224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987574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995686"/>
            <a:ext cx="74270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Вправе </a:t>
            </a:r>
            <a:r>
              <a:rPr lang="ru-RU" sz="32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получать избирательный бюллетень за избирателя его представитель по доверенности?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984" y="3890541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3175">
                  <a:solidFill>
                    <a:schemeClr val="bg1">
                      <a:alpha val="32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Нет</a:t>
            </a:r>
            <a:endParaRPr lang="ru-RU" sz="4400" b="1" spc="300" dirty="0">
              <a:ln w="3175">
                <a:solidFill>
                  <a:schemeClr val="bg1">
                    <a:alpha val="32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899592" y="4180606"/>
            <a:ext cx="432048" cy="38472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59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4111" r="17590" b="16811"/>
          <a:stretch/>
        </p:blipFill>
        <p:spPr bwMode="auto">
          <a:xfrm>
            <a:off x="683568" y="483518"/>
            <a:ext cx="2016224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987574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427734"/>
            <a:ext cx="74270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2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срок избираются депутаты Государственной Думы РФ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984" y="3795886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3175">
                  <a:solidFill>
                    <a:schemeClr val="bg1">
                      <a:alpha val="32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 лет</a:t>
            </a:r>
            <a:endParaRPr lang="ru-RU" sz="4400" b="1" spc="300" dirty="0">
              <a:ln w="3175">
                <a:solidFill>
                  <a:schemeClr val="bg1">
                    <a:alpha val="32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899592" y="4180606"/>
            <a:ext cx="432048" cy="38472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59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4111" r="17590" b="16811"/>
          <a:stretch/>
        </p:blipFill>
        <p:spPr bwMode="auto">
          <a:xfrm>
            <a:off x="683568" y="483518"/>
            <a:ext cx="2016224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987574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7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689054"/>
            <a:ext cx="74270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2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какого возраста граждане РФ могут голосовать?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984" y="3795886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3175">
                  <a:solidFill>
                    <a:schemeClr val="bg1">
                      <a:alpha val="32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18 лет</a:t>
            </a:r>
            <a:endParaRPr lang="ru-RU" sz="4400" b="1" spc="300" dirty="0">
              <a:ln w="3175">
                <a:solidFill>
                  <a:schemeClr val="bg1">
                    <a:alpha val="32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899592" y="4180606"/>
            <a:ext cx="432048" cy="38472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59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4111" r="17590" b="16811"/>
          <a:stretch/>
        </p:blipFill>
        <p:spPr bwMode="auto">
          <a:xfrm>
            <a:off x="683568" y="483518"/>
            <a:ext cx="2016224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987574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8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689054"/>
            <a:ext cx="74270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2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срок избирается Президент РФ?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984" y="3795886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3175">
                  <a:solidFill>
                    <a:schemeClr val="bg1">
                      <a:alpha val="32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6 лет</a:t>
            </a:r>
            <a:endParaRPr lang="ru-RU" sz="4400" b="1" spc="300" dirty="0">
              <a:ln w="3175">
                <a:solidFill>
                  <a:schemeClr val="bg1">
                    <a:alpha val="32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899592" y="4180606"/>
            <a:ext cx="432048" cy="38472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59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4111" r="17590" b="16811"/>
          <a:stretch/>
        </p:blipFill>
        <p:spPr bwMode="auto">
          <a:xfrm>
            <a:off x="683568" y="483518"/>
            <a:ext cx="2016224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987574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211710"/>
            <a:ext cx="74270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2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какого возраста можно баллотироваться на пост Президента РФ?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984" y="3795886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3175">
                  <a:solidFill>
                    <a:schemeClr val="bg1">
                      <a:alpha val="32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35 лет</a:t>
            </a:r>
            <a:endParaRPr lang="ru-RU" sz="4400" b="1" spc="300" dirty="0">
              <a:ln w="3175">
                <a:solidFill>
                  <a:schemeClr val="bg1">
                    <a:alpha val="32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899592" y="4180606"/>
            <a:ext cx="432048" cy="38472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59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4111" r="17590" b="16811"/>
          <a:stretch/>
        </p:blipFill>
        <p:spPr bwMode="auto">
          <a:xfrm>
            <a:off x="683568" y="483518"/>
            <a:ext cx="2016224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987574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10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689054"/>
            <a:ext cx="74270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</a:t>
            </a:r>
            <a:r>
              <a:rPr lang="ru-RU" sz="32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законов высшей юридической силой обладает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984" y="3795886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3175">
                  <a:solidFill>
                    <a:schemeClr val="bg1">
                      <a:alpha val="32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Конституция</a:t>
            </a:r>
            <a:endParaRPr lang="ru-RU" sz="4400" b="1" spc="300" dirty="0">
              <a:ln w="3175">
                <a:solidFill>
                  <a:schemeClr val="bg1">
                    <a:alpha val="32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899592" y="4180606"/>
            <a:ext cx="432048" cy="38472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59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zen_doc/5257032/pub_617fc39911727e5ee7a4049c_617fc73e36fb70743485007a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29"/>
            <a:ext cx="9144000" cy="513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023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4111" r="17590" b="16811"/>
          <a:stretch/>
        </p:blipFill>
        <p:spPr bwMode="auto">
          <a:xfrm>
            <a:off x="683568" y="483518"/>
            <a:ext cx="2016224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987574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11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689054"/>
            <a:ext cx="74270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Действующая </a:t>
            </a:r>
            <a:r>
              <a:rPr lang="ru-RU" sz="32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РФ была </a:t>
            </a:r>
            <a:r>
              <a:rPr lang="ru-RU" sz="32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принята в … </a:t>
            </a:r>
            <a:endParaRPr lang="ru-RU" sz="3200" b="1" dirty="0">
              <a:ln w="3175" cmpd="sng">
                <a:solidFill>
                  <a:schemeClr val="bg1">
                    <a:alpha val="66000"/>
                  </a:schemeClr>
                </a:solidFill>
                <a:prstDash val="solid"/>
                <a:miter lim="800000"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3795886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3175">
                  <a:solidFill>
                    <a:schemeClr val="bg1">
                      <a:alpha val="32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1993 год</a:t>
            </a:r>
            <a:endParaRPr lang="ru-RU" sz="4400" b="1" spc="300" dirty="0">
              <a:ln w="3175">
                <a:solidFill>
                  <a:schemeClr val="bg1">
                    <a:alpha val="32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899592" y="4180606"/>
            <a:ext cx="432048" cy="38472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59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4111" r="17590" b="16811"/>
          <a:stretch/>
        </p:blipFill>
        <p:spPr bwMode="auto">
          <a:xfrm>
            <a:off x="683568" y="483518"/>
            <a:ext cx="2016224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987574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12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499742"/>
            <a:ext cx="74270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Депутатом </a:t>
            </a:r>
            <a:r>
              <a:rPr lang="ru-RU" sz="32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Думы может быть избран гражданин РФ, достигший возраста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984" y="3890541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3175">
                  <a:solidFill>
                    <a:schemeClr val="bg1">
                      <a:alpha val="32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21 год</a:t>
            </a:r>
            <a:endParaRPr lang="ru-RU" sz="4400" b="1" spc="300" dirty="0">
              <a:ln w="3175">
                <a:solidFill>
                  <a:schemeClr val="bg1">
                    <a:alpha val="32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899592" y="4180606"/>
            <a:ext cx="432048" cy="38472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59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4111" r="17590" b="16811"/>
          <a:stretch/>
        </p:blipFill>
        <p:spPr bwMode="auto">
          <a:xfrm>
            <a:off x="683568" y="483518"/>
            <a:ext cx="2016224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987574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13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2144926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Торжественный </a:t>
            </a:r>
            <a:r>
              <a:rPr lang="ru-RU" sz="30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 введения в должность вновь избранного президента, сопровождающиеся ритуальными действиями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984" y="3890541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3175">
                  <a:solidFill>
                    <a:schemeClr val="bg1">
                      <a:alpha val="32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Инаугурация</a:t>
            </a:r>
            <a:endParaRPr lang="ru-RU" sz="4400" b="1" spc="300" dirty="0">
              <a:ln w="3175">
                <a:solidFill>
                  <a:schemeClr val="bg1">
                    <a:alpha val="32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899592" y="4180606"/>
            <a:ext cx="432048" cy="38472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59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4111" r="17590" b="16811"/>
          <a:stretch/>
        </p:blipFill>
        <p:spPr bwMode="auto">
          <a:xfrm>
            <a:off x="683568" y="483518"/>
            <a:ext cx="2016224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987574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14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427734"/>
            <a:ext cx="74270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Носителем </a:t>
            </a:r>
            <a:r>
              <a:rPr lang="ru-RU" sz="32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суверенитета и единственным источником власти в РФ является…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984" y="3795886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3175">
                  <a:solidFill>
                    <a:schemeClr val="bg1">
                      <a:alpha val="32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Народ </a:t>
            </a:r>
            <a:endParaRPr lang="ru-RU" sz="4400" b="1" spc="300" dirty="0">
              <a:ln w="3175">
                <a:solidFill>
                  <a:schemeClr val="bg1">
                    <a:alpha val="32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899592" y="4180606"/>
            <a:ext cx="432048" cy="38472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59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4111" r="17590" b="16811"/>
          <a:stretch/>
        </p:blipFill>
        <p:spPr bwMode="auto">
          <a:xfrm>
            <a:off x="683568" y="483518"/>
            <a:ext cx="2016224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987574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cap="all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2</a:t>
            </a:r>
          </a:p>
        </p:txBody>
      </p:sp>
      <p:pic>
        <p:nvPicPr>
          <p:cNvPr id="8194" name="Picture 2" descr="http://qrcoder.ru/code/?https%3A%2F%2Fonlinetestpad.com%2Fsimspeqqzb3fg&amp;10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43" y="1858836"/>
            <a:ext cx="2729137" cy="272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60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4111" r="17590" b="16811"/>
          <a:stretch/>
        </p:blipFill>
        <p:spPr bwMode="auto">
          <a:xfrm>
            <a:off x="683568" y="483518"/>
            <a:ext cx="2016224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771550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4400" b="1" cap="all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зрителей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427734"/>
            <a:ext cx="74270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Парламент этой страны до сих пор голосует, «выходя в двери»: если «за» – выходят в одну дверь, если «против» – в </a:t>
            </a:r>
            <a:r>
              <a:rPr lang="ru-RU" sz="28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другую.</a:t>
            </a:r>
            <a:endParaRPr lang="ru-RU" sz="2800" b="1" dirty="0">
              <a:ln w="3175" cmpd="sng">
                <a:solidFill>
                  <a:schemeClr val="bg1">
                    <a:alpha val="66000"/>
                  </a:schemeClr>
                </a:solidFill>
                <a:prstDash val="solid"/>
                <a:miter lim="800000"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4011910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3175">
                  <a:solidFill>
                    <a:schemeClr val="bg1">
                      <a:alpha val="32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Великобритания </a:t>
            </a:r>
            <a:endParaRPr lang="ru-RU" sz="4400" b="1" spc="300" dirty="0">
              <a:ln w="3175">
                <a:solidFill>
                  <a:schemeClr val="bg1">
                    <a:alpha val="32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11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4111" r="17590" b="16811"/>
          <a:stretch/>
        </p:blipFill>
        <p:spPr bwMode="auto">
          <a:xfrm>
            <a:off x="683568" y="483518"/>
            <a:ext cx="2016224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771550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4400" b="1" cap="all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зрителей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77433" y="2288942"/>
            <a:ext cx="742701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Голландии и Бельгии это является обязанностью. В Австралии за уклонение от этого с вас могут взыскать штраф. В Греции за это вы можете лишиться паспорта. О чём речь?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7904" y="415766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ln w="3175">
                  <a:solidFill>
                    <a:schemeClr val="bg1">
                      <a:alpha val="32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Неявка на выборы </a:t>
            </a:r>
            <a:endParaRPr lang="ru-RU" sz="3600" b="1" spc="300" dirty="0">
              <a:ln w="3175">
                <a:solidFill>
                  <a:schemeClr val="bg1">
                    <a:alpha val="32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03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4111" r="17590" b="16811"/>
          <a:stretch/>
        </p:blipFill>
        <p:spPr bwMode="auto">
          <a:xfrm>
            <a:off x="683568" y="483518"/>
            <a:ext cx="2016224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771550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4400" b="1" cap="all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зрителей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77433" y="2503224"/>
            <a:ext cx="742701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6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этой развитой</a:t>
            </a:r>
            <a:r>
              <a:rPr lang="ru-RU" sz="26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благополучной и демократичной </a:t>
            </a:r>
            <a:r>
              <a:rPr lang="ru-RU" sz="26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стране </a:t>
            </a:r>
            <a:r>
              <a:rPr lang="ru-RU" sz="26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женщины получили право голоса на выборах лишь в 1971 году.</a:t>
            </a:r>
            <a:endParaRPr lang="ru-RU" sz="2600" b="1" dirty="0">
              <a:ln w="3175" cmpd="sng">
                <a:solidFill>
                  <a:schemeClr val="bg1">
                    <a:alpha val="66000"/>
                  </a:schemeClr>
                </a:solidFill>
                <a:prstDash val="solid"/>
                <a:miter lim="800000"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415766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ln w="3175">
                  <a:solidFill>
                    <a:schemeClr val="bg1">
                      <a:alpha val="32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Швейцария</a:t>
            </a:r>
            <a:endParaRPr lang="ru-RU" sz="3600" b="1" spc="300" dirty="0">
              <a:ln w="3175">
                <a:solidFill>
                  <a:schemeClr val="bg1">
                    <a:alpha val="32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49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4111" r="17590" b="16811"/>
          <a:stretch/>
        </p:blipFill>
        <p:spPr bwMode="auto">
          <a:xfrm>
            <a:off x="683568" y="483518"/>
            <a:ext cx="2016224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771550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4400" b="1" cap="all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зрителей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77433" y="2288942"/>
            <a:ext cx="742701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штате Нью-Мексико </a:t>
            </a:r>
            <a:r>
              <a:rPr lang="ru-RU" sz="26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действует </a:t>
            </a:r>
            <a:r>
              <a:rPr lang="ru-RU" sz="26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закон, </a:t>
            </a:r>
            <a:r>
              <a:rPr lang="ru-RU" sz="26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позволяющий определить победителя если </a:t>
            </a:r>
            <a:r>
              <a:rPr lang="ru-RU" sz="26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ходе голосования два кандидата </a:t>
            </a:r>
            <a:r>
              <a:rPr lang="ru-RU" sz="26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набрали </a:t>
            </a:r>
            <a:r>
              <a:rPr lang="ru-RU" sz="26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одинаковое число </a:t>
            </a:r>
            <a:r>
              <a:rPr lang="ru-RU" sz="26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голосов. </a:t>
            </a:r>
            <a:br>
              <a:rPr lang="ru-RU" sz="26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чем речь?</a:t>
            </a:r>
            <a:endParaRPr lang="ru-RU" sz="2600" b="1" dirty="0">
              <a:ln w="3175" cmpd="sng">
                <a:solidFill>
                  <a:schemeClr val="bg1">
                    <a:alpha val="66000"/>
                  </a:schemeClr>
                </a:solidFill>
                <a:prstDash val="solid"/>
                <a:miter lim="800000"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415766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ln w="3175">
                  <a:solidFill>
                    <a:schemeClr val="bg1">
                      <a:alpha val="32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Какая-нибудь игра</a:t>
            </a:r>
            <a:endParaRPr lang="ru-RU" sz="3600" b="1" spc="300" dirty="0">
              <a:ln w="3175">
                <a:solidFill>
                  <a:schemeClr val="bg1">
                    <a:alpha val="32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49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4111" r="17590" b="16811"/>
          <a:stretch/>
        </p:blipFill>
        <p:spPr bwMode="auto">
          <a:xfrm>
            <a:off x="683568" y="483518"/>
            <a:ext cx="2016224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771550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4400" b="1" cap="all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зрителей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77433" y="2554907"/>
            <a:ext cx="74270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«Избирательный</a:t>
            </a:r>
          </a:p>
          <a:p>
            <a:pPr algn="ctr"/>
            <a:r>
              <a:rPr lang="ru-RU" sz="26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бюллетень сильнее …»</a:t>
            </a:r>
          </a:p>
          <a:p>
            <a:pPr algn="r"/>
            <a:r>
              <a:rPr lang="ru-RU" sz="1600" b="1" dirty="0" smtClean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Авраам </a:t>
            </a:r>
            <a:r>
              <a:rPr lang="ru-RU" sz="16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Линкольн,</a:t>
            </a:r>
          </a:p>
          <a:p>
            <a:pPr algn="r"/>
            <a:r>
              <a:rPr lang="ru-RU" sz="1600" b="1" dirty="0">
                <a:ln w="3175" cmpd="sng">
                  <a:solidFill>
                    <a:schemeClr val="bg1">
                      <a:alpha val="66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16-й президент США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7904" y="415766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ln w="3175">
                  <a:solidFill>
                    <a:schemeClr val="bg1">
                      <a:alpha val="32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пули</a:t>
            </a:r>
            <a:endParaRPr lang="ru-RU" sz="3600" b="1" spc="300" dirty="0">
              <a:ln w="3175">
                <a:solidFill>
                  <a:schemeClr val="bg1">
                    <a:alpha val="32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25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0970"/>
            <a:ext cx="7128792" cy="47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-100097"/>
            <a:ext cx="89289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Вече, народное собрание – одна из главных форм самоуправления в Древней Руси</a:t>
            </a:r>
            <a:endParaRPr kumimoji="0" lang="ru-RU" sz="3000" b="1" i="0" u="none" strike="noStrike" kern="1200" cap="none" spc="0" normalizeH="0" baseline="0" noProof="0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441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483518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cap="all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Правильные ответы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419622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FF"/>
                </a:solidFill>
              </a:rPr>
              <a:t>1) назначение выборов;</a:t>
            </a:r>
          </a:p>
          <a:p>
            <a:r>
              <a:rPr lang="ru-RU" b="1" dirty="0">
                <a:solidFill>
                  <a:srgbClr val="0066FF"/>
                </a:solidFill>
              </a:rPr>
              <a:t>2) регистрация избирателей и составление списков избирателей;</a:t>
            </a:r>
          </a:p>
          <a:p>
            <a:r>
              <a:rPr lang="ru-RU" b="1" dirty="0">
                <a:solidFill>
                  <a:srgbClr val="0066FF"/>
                </a:solidFill>
              </a:rPr>
              <a:t>3) образование избирательных округов и избирательных участков;</a:t>
            </a:r>
          </a:p>
          <a:p>
            <a:r>
              <a:rPr lang="ru-RU" b="1" dirty="0">
                <a:solidFill>
                  <a:srgbClr val="0066FF"/>
                </a:solidFill>
              </a:rPr>
              <a:t>4) выдвижение и регистрация кандидатов на выборные должности (списков кандидатов);</a:t>
            </a:r>
          </a:p>
          <a:p>
            <a:r>
              <a:rPr lang="ru-RU" b="1" dirty="0">
                <a:solidFill>
                  <a:srgbClr val="0066FF"/>
                </a:solidFill>
              </a:rPr>
              <a:t>5) предвыборная агитация;</a:t>
            </a:r>
          </a:p>
          <a:p>
            <a:r>
              <a:rPr lang="ru-RU" b="1" dirty="0">
                <a:solidFill>
                  <a:srgbClr val="0066FF"/>
                </a:solidFill>
              </a:rPr>
              <a:t>6) организация и порядок голосования;</a:t>
            </a:r>
          </a:p>
          <a:p>
            <a:r>
              <a:rPr lang="ru-RU" b="1" dirty="0">
                <a:solidFill>
                  <a:srgbClr val="0066FF"/>
                </a:solidFill>
              </a:rPr>
              <a:t>7) определение итогов голосования и результатов выборов;</a:t>
            </a:r>
          </a:p>
          <a:p>
            <a:r>
              <a:rPr lang="ru-RU" b="1" dirty="0">
                <a:solidFill>
                  <a:srgbClr val="0066FF"/>
                </a:solidFill>
              </a:rPr>
              <a:t>8) опубликование (обнародование) итогов голосования и результатов выборов</a:t>
            </a:r>
          </a:p>
        </p:txBody>
      </p:sp>
    </p:spTree>
    <p:extLst>
      <p:ext uri="{BB962C8B-B14F-4D97-AF65-F5344CB8AC3E}">
        <p14:creationId xmlns:p14="http://schemas.microsoft.com/office/powerpoint/2010/main" val="3061326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267494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cap="all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Правильные ответы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915566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66FF"/>
                </a:solidFill>
              </a:rPr>
              <a:t>Избиратель - гражданин </a:t>
            </a:r>
            <a:r>
              <a:rPr lang="ru-RU" sz="1600" b="1" dirty="0">
                <a:solidFill>
                  <a:srgbClr val="0066FF"/>
                </a:solidFill>
              </a:rPr>
              <a:t>государства, обладающий активным избирательным правом</a:t>
            </a:r>
            <a:r>
              <a:rPr lang="ru-RU" sz="1600" b="1" dirty="0" smtClean="0">
                <a:solidFill>
                  <a:srgbClr val="0066FF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66FF"/>
                </a:solidFill>
              </a:rPr>
              <a:t>Избирательные комиссии - комиссии</a:t>
            </a:r>
            <a:r>
              <a:rPr lang="ru-RU" sz="1600" b="1" dirty="0">
                <a:solidFill>
                  <a:srgbClr val="0066FF"/>
                </a:solidFill>
              </a:rPr>
              <a:t>, организующие проведение выборов на федеральном уровне, уровне </a:t>
            </a:r>
            <a:r>
              <a:rPr lang="ru-RU" sz="1600" b="1" dirty="0" smtClean="0">
                <a:solidFill>
                  <a:srgbClr val="0066FF"/>
                </a:solidFill>
              </a:rPr>
              <a:t>субъектов и </a:t>
            </a:r>
            <a:r>
              <a:rPr lang="ru-RU" sz="1600" b="1" dirty="0">
                <a:solidFill>
                  <a:srgbClr val="0066FF"/>
                </a:solidFill>
              </a:rPr>
              <a:t>местного самоуправления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66FF"/>
                </a:solidFill>
              </a:rPr>
              <a:t>Депутат - человек</a:t>
            </a:r>
            <a:r>
              <a:rPr lang="ru-RU" sz="1600" b="1" dirty="0">
                <a:solidFill>
                  <a:srgbClr val="0066FF"/>
                </a:solidFill>
              </a:rPr>
              <a:t>, выбранный гражданами в органы </a:t>
            </a:r>
            <a:r>
              <a:rPr lang="ru-RU" sz="1600" b="1" dirty="0" smtClean="0">
                <a:solidFill>
                  <a:srgbClr val="0066FF"/>
                </a:solidFill>
              </a:rPr>
              <a:t>власти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0066FF"/>
                </a:solidFill>
              </a:rPr>
              <a:t>Избирательное </a:t>
            </a:r>
            <a:r>
              <a:rPr lang="ru-RU" sz="1600" b="1" dirty="0" smtClean="0">
                <a:solidFill>
                  <a:srgbClr val="0066FF"/>
                </a:solidFill>
              </a:rPr>
              <a:t>объединение - общественное </a:t>
            </a:r>
            <a:r>
              <a:rPr lang="ru-RU" sz="1600" b="1" dirty="0">
                <a:solidFill>
                  <a:srgbClr val="0066FF"/>
                </a:solidFill>
              </a:rPr>
              <a:t>объединение, устав которого предусматривает участие в выборах посредством выдвижения </a:t>
            </a:r>
            <a:r>
              <a:rPr lang="ru-RU" sz="1600" b="1" dirty="0" smtClean="0">
                <a:solidFill>
                  <a:srgbClr val="0066FF"/>
                </a:solidFill>
              </a:rPr>
              <a:t>кандидатов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0066FF"/>
                </a:solidFill>
              </a:rPr>
              <a:t>Избирательное </a:t>
            </a:r>
            <a:r>
              <a:rPr lang="ru-RU" sz="1600" b="1" dirty="0" smtClean="0">
                <a:solidFill>
                  <a:srgbClr val="0066FF"/>
                </a:solidFill>
              </a:rPr>
              <a:t>право - право </a:t>
            </a:r>
            <a:r>
              <a:rPr lang="ru-RU" sz="1600" b="1" dirty="0">
                <a:solidFill>
                  <a:srgbClr val="0066FF"/>
                </a:solidFill>
              </a:rPr>
              <a:t>гражданина избирать и быть избранным в государственные </a:t>
            </a:r>
            <a:r>
              <a:rPr lang="ru-RU" sz="1600" b="1" dirty="0" smtClean="0">
                <a:solidFill>
                  <a:srgbClr val="0066FF"/>
                </a:solidFill>
              </a:rPr>
              <a:t>органы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0066FF"/>
                </a:solidFill>
              </a:rPr>
              <a:t>Избирательный </a:t>
            </a:r>
            <a:r>
              <a:rPr lang="ru-RU" sz="1600" b="1" dirty="0" smtClean="0">
                <a:solidFill>
                  <a:srgbClr val="0066FF"/>
                </a:solidFill>
              </a:rPr>
              <a:t>участок - территориальная </a:t>
            </a:r>
            <a:r>
              <a:rPr lang="ru-RU" sz="1600" b="1" dirty="0">
                <a:solidFill>
                  <a:srgbClr val="0066FF"/>
                </a:solidFill>
              </a:rPr>
              <a:t>единица, создаваемая для проведения голосования и подсчета голосов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0066FF"/>
                </a:solidFill>
              </a:rPr>
              <a:t>Избирательный </a:t>
            </a:r>
            <a:r>
              <a:rPr lang="ru-RU" sz="1600" b="1" dirty="0" smtClean="0">
                <a:solidFill>
                  <a:srgbClr val="0066FF"/>
                </a:solidFill>
              </a:rPr>
              <a:t>бюллетень - избирательный </a:t>
            </a:r>
            <a:r>
              <a:rPr lang="ru-RU" sz="1600" b="1" dirty="0">
                <a:solidFill>
                  <a:srgbClr val="0066FF"/>
                </a:solidFill>
              </a:rPr>
              <a:t>документ для тайного голосования утвержденной </a:t>
            </a:r>
            <a:r>
              <a:rPr lang="ru-RU" sz="1600" b="1" dirty="0" smtClean="0">
                <a:solidFill>
                  <a:srgbClr val="0066FF"/>
                </a:solidFill>
              </a:rPr>
              <a:t>формы</a:t>
            </a:r>
            <a:endParaRPr lang="ru-RU" sz="1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9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4111" r="17590" b="16811"/>
          <a:stretch/>
        </p:blipFill>
        <p:spPr bwMode="auto">
          <a:xfrm>
            <a:off x="683568" y="483518"/>
            <a:ext cx="2016224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627534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cap="all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 фразу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911" y="2107574"/>
            <a:ext cx="2461337" cy="246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115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42370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cap="all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Официальные сайты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119971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000" b="1" dirty="0">
                <a:solidFill>
                  <a:srgbClr val="0066FF"/>
                </a:solidFill>
              </a:rPr>
              <a:t>Центральная избирательная комиссия </a:t>
            </a:r>
            <a:r>
              <a:rPr lang="ru-RU" sz="3000" b="1" dirty="0">
                <a:solidFill>
                  <a:srgbClr val="0066FF"/>
                </a:solidFill>
                <a:hlinkClick r:id="rId5"/>
              </a:rPr>
              <a:t>http://www.cikrf.ru</a:t>
            </a:r>
            <a:r>
              <a:rPr lang="ru-RU" sz="3000" b="1" dirty="0" smtClean="0">
                <a:solidFill>
                  <a:srgbClr val="0066FF"/>
                </a:solidFill>
                <a:hlinkClick r:id="rId5"/>
              </a:rPr>
              <a:t>/</a:t>
            </a:r>
            <a:endParaRPr lang="ru-RU" sz="3000" b="1" dirty="0" smtClean="0">
              <a:solidFill>
                <a:srgbClr val="0066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3000" b="1" dirty="0" smtClean="0">
                <a:solidFill>
                  <a:srgbClr val="0066FF"/>
                </a:solidFill>
              </a:rPr>
              <a:t>Избирательная </a:t>
            </a:r>
            <a:r>
              <a:rPr lang="ru-RU" sz="3000" b="1" dirty="0">
                <a:solidFill>
                  <a:srgbClr val="0066FF"/>
                </a:solidFill>
              </a:rPr>
              <a:t>комиссия Липецкой области </a:t>
            </a:r>
            <a:r>
              <a:rPr lang="ru-RU" sz="3000" b="1" dirty="0">
                <a:solidFill>
                  <a:srgbClr val="0066FF"/>
                </a:solidFill>
                <a:hlinkClick r:id="rId6"/>
              </a:rPr>
              <a:t>http://www.lipetsk.izbirkom.ru</a:t>
            </a:r>
            <a:r>
              <a:rPr lang="ru-RU" sz="3000" b="1" dirty="0" smtClean="0">
                <a:solidFill>
                  <a:srgbClr val="0066FF"/>
                </a:solidFill>
                <a:hlinkClick r:id="rId6"/>
              </a:rPr>
              <a:t>/</a:t>
            </a:r>
            <a:endParaRPr lang="ru-RU" sz="3000" b="1" dirty="0" smtClean="0">
              <a:solidFill>
                <a:srgbClr val="0066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3000" b="1" dirty="0" smtClean="0">
                <a:solidFill>
                  <a:srgbClr val="0066FF"/>
                </a:solidFill>
              </a:rPr>
              <a:t>Территориальная </a:t>
            </a:r>
            <a:r>
              <a:rPr lang="ru-RU" sz="3000" b="1" dirty="0">
                <a:solidFill>
                  <a:srgbClr val="0066FF"/>
                </a:solidFill>
              </a:rPr>
              <a:t>комиссия г. Ельца </a:t>
            </a:r>
            <a:r>
              <a:rPr lang="ru-RU" sz="3000" b="1" dirty="0">
                <a:solidFill>
                  <a:srgbClr val="0066FF"/>
                </a:solidFill>
                <a:hlinkClick r:id="rId7"/>
              </a:rPr>
              <a:t>http://tik07.iklo.ru</a:t>
            </a:r>
            <a:r>
              <a:rPr lang="ru-RU" sz="3000" b="1" dirty="0" smtClean="0">
                <a:solidFill>
                  <a:srgbClr val="0066FF"/>
                </a:solidFill>
                <a:hlinkClick r:id="rId7"/>
              </a:rPr>
              <a:t>/</a:t>
            </a:r>
            <a:endParaRPr lang="ru-RU" sz="3000" b="1" dirty="0" smtClean="0">
              <a:solidFill>
                <a:srgbClr val="0066FF"/>
              </a:solidFill>
            </a:endParaRPr>
          </a:p>
          <a:p>
            <a:pPr indent="268288"/>
            <a:r>
              <a:rPr lang="ru-RU" sz="3000" b="1" dirty="0" smtClean="0">
                <a:solidFill>
                  <a:srgbClr val="0066FF"/>
                </a:solidFill>
                <a:hlinkClick r:id="rId8"/>
              </a:rPr>
              <a:t>https</a:t>
            </a:r>
            <a:r>
              <a:rPr lang="ru-RU" sz="3000" b="1" dirty="0">
                <a:solidFill>
                  <a:srgbClr val="0066FF"/>
                </a:solidFill>
                <a:hlinkClick r:id="rId8"/>
              </a:rPr>
              <a:t>://</a:t>
            </a:r>
            <a:r>
              <a:rPr lang="ru-RU" sz="3000" b="1" dirty="0" smtClean="0">
                <a:solidFill>
                  <a:srgbClr val="0066FF"/>
                </a:solidFill>
                <a:hlinkClick r:id="rId8"/>
              </a:rPr>
              <a:t>vk.com/club210216072</a:t>
            </a:r>
            <a:endParaRPr lang="ru-RU" sz="3000" b="1" dirty="0" smtClean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56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5654"/>
          <a:stretch/>
        </p:blipFill>
        <p:spPr bwMode="auto">
          <a:xfrm>
            <a:off x="0" y="14837"/>
            <a:ext cx="9144000" cy="525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-100097"/>
            <a:ext cx="89289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Заседание первой Государственной думы Российской империи</a:t>
            </a:r>
            <a:endParaRPr kumimoji="0" lang="ru-RU" sz="3000" b="1" i="0" u="none" strike="noStrike" kern="1200" cap="none" spc="0" normalizeH="0" baseline="0" noProof="0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7890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7" b="98311" l="9982" r="899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4" r="12689"/>
          <a:stretch/>
        </p:blipFill>
        <p:spPr bwMode="auto">
          <a:xfrm>
            <a:off x="251520" y="-29166"/>
            <a:ext cx="3627455" cy="5143500"/>
          </a:xfrm>
          <a:prstGeom prst="rect">
            <a:avLst/>
          </a:prstGeom>
          <a:noFill/>
          <a:ln>
            <a:noFill/>
          </a:ln>
          <a:effectLst>
            <a:outerShdw blurRad="190500" dist="101600" dir="2700000" algn="tl" rotWithShape="0">
              <a:prstClr val="black">
                <a:alpha val="7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" b="98000" l="27344" r="74554">
                        <a14:foregroundMark x1="29018" y1="25091" x2="29464" y2="30000"/>
                        <a14:foregroundMark x1="34598" y1="28909" x2="39509" y2="30182"/>
                        <a14:foregroundMark x1="56585" y1="26545" x2="56585" y2="26545"/>
                        <a14:foregroundMark x1="65290" y1="19636" x2="65290" y2="19636"/>
                        <a14:foregroundMark x1="50000" y1="68000" x2="50000" y2="68000"/>
                        <a14:foregroundMark x1="63281" y1="69818" x2="63281" y2="69818"/>
                        <a14:backgroundMark x1="60045" y1="92545" x2="60045" y2="92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57" r="23509"/>
          <a:stretch/>
        </p:blipFill>
        <p:spPr bwMode="auto">
          <a:xfrm rot="183730">
            <a:off x="4355976" y="-29166"/>
            <a:ext cx="4381081" cy="5238751"/>
          </a:xfrm>
          <a:prstGeom prst="rect">
            <a:avLst/>
          </a:prstGeom>
          <a:noFill/>
          <a:ln>
            <a:noFill/>
          </a:ln>
          <a:effectLst>
            <a:outerShdw blurRad="342900" dist="88900" dir="2700000" sx="99000" sy="99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195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0850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37388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600" b="1" dirty="0" smtClean="0">
                <a:ln w="285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</a:t>
            </a:r>
            <a:r>
              <a:rPr lang="ru-RU" sz="6600" b="1" dirty="0" smtClean="0">
                <a:ln w="1270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сентября</a:t>
            </a:r>
            <a:r>
              <a:rPr lang="ru-RU" dirty="0" smtClean="0">
                <a:ln w="28575">
                  <a:solidFill>
                    <a:schemeClr val="tx1"/>
                  </a:solidFill>
                </a:ln>
              </a:rPr>
              <a:t/>
            </a:r>
            <a:br>
              <a:rPr lang="ru-RU" dirty="0" smtClean="0">
                <a:ln w="28575">
                  <a:solidFill>
                    <a:schemeClr val="tx1"/>
                  </a:solidFill>
                </a:ln>
              </a:rPr>
            </a:br>
            <a:r>
              <a:rPr lang="ru-RU" sz="11500" b="1" spc="1000" dirty="0" smtClean="0">
                <a:ln w="28575">
                  <a:solidFill>
                    <a:srgbClr val="F2E586"/>
                  </a:solidFill>
                </a:ln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2022</a:t>
            </a:r>
            <a:endParaRPr lang="ru-RU" b="1" cap="all" dirty="0">
              <a:ln w="2857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219822"/>
            <a:ext cx="9108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день </a:t>
            </a:r>
            <a:br>
              <a:rPr lang="ru-RU" sz="4800" b="1" cap="all" dirty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cap="all" dirty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голосования</a:t>
            </a:r>
          </a:p>
        </p:txBody>
      </p:sp>
    </p:spTree>
    <p:extLst>
      <p:ext uri="{BB962C8B-B14F-4D97-AF65-F5344CB8AC3E}">
        <p14:creationId xmlns:p14="http://schemas.microsoft.com/office/powerpoint/2010/main" val="38966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93"/>
          <a:stretch/>
        </p:blipFill>
        <p:spPr bwMode="auto">
          <a:xfrm>
            <a:off x="0" y="24879"/>
            <a:ext cx="9144000" cy="506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950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4111" r="17590" b="16811"/>
          <a:stretch/>
        </p:blipFill>
        <p:spPr bwMode="auto">
          <a:xfrm>
            <a:off x="683568" y="483518"/>
            <a:ext cx="2016224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1867656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«Избирательное право»</a:t>
            </a:r>
            <a:endParaRPr lang="ru-RU" sz="4400" b="1" spc="3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93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07" y1="54427" x2="80013" y2="40191"/>
                        <a14:foregroundMark x1="80013" y1="39844" x2="77018" y2="31944"/>
                        <a14:foregroundMark x1="76823" y1="31597" x2="77279" y2="25694"/>
                        <a14:foregroundMark x1="77279" y1="25694" x2="72591" y2="23090"/>
                        <a14:foregroundMark x1="72591" y1="22743" x2="70833" y2="18142"/>
                        <a14:foregroundMark x1="70833" y1="18142" x2="65169" y2="17101"/>
                        <a14:foregroundMark x1="65169" y1="17101" x2="60938" y2="13802"/>
                        <a14:foregroundMark x1="60938" y1="13802" x2="53776" y2="14149"/>
                        <a14:foregroundMark x1="53776" y1="14149" x2="45898" y2="15451"/>
                        <a14:foregroundMark x1="45898" y1="15451" x2="38672" y2="14844"/>
                        <a14:foregroundMark x1="38672" y1="14844" x2="30013" y2="12847"/>
                        <a14:foregroundMark x1="30013" y1="12847" x2="23828" y2="6597"/>
                        <a14:foregroundMark x1="23828" y1="6597" x2="13216" y2="6250"/>
                        <a14:foregroundMark x1="13216" y1="6250" x2="586" y2="9549"/>
                        <a14:foregroundMark x1="586" y1="9549" x2="846" y2="54080"/>
                        <a14:foregroundMark x1="846" y1="54080" x2="7292" y2="53385"/>
                        <a14:foregroundMark x1="14453" y1="27691" x2="14453" y2="27691"/>
                        <a14:foregroundMark x1="11979" y1="13802" x2="11979" y2="13802"/>
                        <a14:foregroundMark x1="8984" y1="13194" x2="48828" y2="26997"/>
                        <a14:foregroundMark x1="47135" y1="18142" x2="60742" y2="18403"/>
                        <a14:foregroundMark x1="56510" y1="23698" x2="67122" y2="2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"/>
          <a:stretch/>
        </p:blipFill>
        <p:spPr bwMode="auto">
          <a:xfrm>
            <a:off x="-1" y="-812626"/>
            <a:ext cx="120600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0467"/>
            <a:ext cx="8208912" cy="437353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23478"/>
            <a:ext cx="8676456" cy="493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Шестиугольник 1">
            <a:hlinkClick r:id="rId5" action="ppaction://hlinksldjump"/>
          </p:cNvPr>
          <p:cNvSpPr/>
          <p:nvPr/>
        </p:nvSpPr>
        <p:spPr>
          <a:xfrm>
            <a:off x="2339752" y="1547870"/>
            <a:ext cx="864096" cy="792088"/>
          </a:xfrm>
          <a:prstGeom prst="hexagon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Шестиугольник 8">
            <a:hlinkClick r:id="rId6" action="ppaction://hlinksldjump"/>
          </p:cNvPr>
          <p:cNvSpPr/>
          <p:nvPr/>
        </p:nvSpPr>
        <p:spPr>
          <a:xfrm>
            <a:off x="5824920" y="1547870"/>
            <a:ext cx="864096" cy="792088"/>
          </a:xfrm>
          <a:prstGeom prst="hexagon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Шестиугольник 9">
            <a:hlinkClick r:id="rId7" action="ppaction://hlinksldjump"/>
          </p:cNvPr>
          <p:cNvSpPr/>
          <p:nvPr/>
        </p:nvSpPr>
        <p:spPr>
          <a:xfrm>
            <a:off x="1475656" y="2163032"/>
            <a:ext cx="864096" cy="792088"/>
          </a:xfrm>
          <a:prstGeom prst="hexagon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Шестиугольник 10">
            <a:hlinkClick r:id="rId8" action="ppaction://hlinksldjump"/>
          </p:cNvPr>
          <p:cNvSpPr/>
          <p:nvPr/>
        </p:nvSpPr>
        <p:spPr>
          <a:xfrm>
            <a:off x="6636922" y="2116583"/>
            <a:ext cx="864096" cy="792088"/>
          </a:xfrm>
          <a:prstGeom prst="hexagon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Шестиугольник 11">
            <a:hlinkClick r:id="rId9" action="ppaction://hlinksldjump"/>
          </p:cNvPr>
          <p:cNvSpPr/>
          <p:nvPr/>
        </p:nvSpPr>
        <p:spPr>
          <a:xfrm>
            <a:off x="5824920" y="2692055"/>
            <a:ext cx="864096" cy="792088"/>
          </a:xfrm>
          <a:prstGeom prst="hexagon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Шестиугольник 13">
            <a:hlinkClick r:id="rId10" action="ppaction://hlinksldjump"/>
          </p:cNvPr>
          <p:cNvSpPr/>
          <p:nvPr/>
        </p:nvSpPr>
        <p:spPr>
          <a:xfrm>
            <a:off x="4993236" y="3270254"/>
            <a:ext cx="864096" cy="792088"/>
          </a:xfrm>
          <a:prstGeom prst="hexagon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Шестиугольник 14">
            <a:hlinkClick r:id="rId11" action="ppaction://hlinksldjump"/>
          </p:cNvPr>
          <p:cNvSpPr/>
          <p:nvPr/>
        </p:nvSpPr>
        <p:spPr>
          <a:xfrm>
            <a:off x="4129140" y="555526"/>
            <a:ext cx="864096" cy="792088"/>
          </a:xfrm>
          <a:prstGeom prst="hexagon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Шестиугольник 15">
            <a:hlinkClick r:id="rId12" action="ppaction://hlinksldjump"/>
          </p:cNvPr>
          <p:cNvSpPr/>
          <p:nvPr/>
        </p:nvSpPr>
        <p:spPr>
          <a:xfrm>
            <a:off x="4993236" y="1071841"/>
            <a:ext cx="864096" cy="792088"/>
          </a:xfrm>
          <a:prstGeom prst="hexagon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4744" y="430467"/>
            <a:ext cx="307115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Выберите</a:t>
            </a:r>
            <a:endParaRPr lang="ru-RU" sz="4400" b="1" spc="3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Шестиугольник 16">
            <a:hlinkClick r:id="rId13" action="ppaction://hlinksldjump"/>
          </p:cNvPr>
          <p:cNvSpPr/>
          <p:nvPr/>
        </p:nvSpPr>
        <p:spPr>
          <a:xfrm>
            <a:off x="4129140" y="3666298"/>
            <a:ext cx="864096" cy="792088"/>
          </a:xfrm>
          <a:prstGeom prst="hexagon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Шестиугольник 17">
            <a:hlinkClick r:id="rId14" action="ppaction://hlinksldjump"/>
          </p:cNvPr>
          <p:cNvSpPr/>
          <p:nvPr/>
        </p:nvSpPr>
        <p:spPr>
          <a:xfrm>
            <a:off x="4993236" y="2116583"/>
            <a:ext cx="864096" cy="792088"/>
          </a:xfrm>
          <a:prstGeom prst="hexagon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Шестиугольник 18">
            <a:hlinkClick r:id="rId15" action="ppaction://hlinksldjump"/>
          </p:cNvPr>
          <p:cNvSpPr/>
          <p:nvPr/>
        </p:nvSpPr>
        <p:spPr>
          <a:xfrm>
            <a:off x="3203848" y="2163032"/>
            <a:ext cx="864096" cy="792088"/>
          </a:xfrm>
          <a:prstGeom prst="hexagon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Шестиугольник 19">
            <a:hlinkClick r:id="rId16" action="ppaction://hlinksldjump"/>
          </p:cNvPr>
          <p:cNvSpPr/>
          <p:nvPr/>
        </p:nvSpPr>
        <p:spPr>
          <a:xfrm>
            <a:off x="2338947" y="2692055"/>
            <a:ext cx="864096" cy="792088"/>
          </a:xfrm>
          <a:prstGeom prst="hexagon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Шестиугольник 20">
            <a:hlinkClick r:id="rId17" action="ppaction://hlinksldjump"/>
          </p:cNvPr>
          <p:cNvSpPr/>
          <p:nvPr/>
        </p:nvSpPr>
        <p:spPr>
          <a:xfrm>
            <a:off x="3203848" y="3233643"/>
            <a:ext cx="864096" cy="792088"/>
          </a:xfrm>
          <a:prstGeom prst="hexagon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rId18" action="ppaction://hlinksldjump" highlightClick="1"/>
          </p:cNvPr>
          <p:cNvSpPr/>
          <p:nvPr/>
        </p:nvSpPr>
        <p:spPr>
          <a:xfrm>
            <a:off x="827584" y="4083918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>
            <a:hlinkClick r:id="rId19" action="ppaction://hlinksldjump"/>
          </p:cNvPr>
          <p:cNvSpPr/>
          <p:nvPr/>
        </p:nvSpPr>
        <p:spPr>
          <a:xfrm>
            <a:off x="3203848" y="1006146"/>
            <a:ext cx="864096" cy="792088"/>
          </a:xfrm>
          <a:prstGeom prst="hexagon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6176" y="3915221"/>
            <a:ext cx="234026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</a:t>
            </a:r>
            <a:endParaRPr lang="ru-RU" sz="4400" b="1" spc="3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559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16276</TotalTime>
  <Words>561</Words>
  <Application>Microsoft Office PowerPoint</Application>
  <PresentationFormat>Экран (16:9)</PresentationFormat>
  <Paragraphs>110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11 сентября 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Лицей</cp:lastModifiedBy>
  <cp:revision>981</cp:revision>
  <cp:lastPrinted>2019-03-13T16:04:25Z</cp:lastPrinted>
  <dcterms:created xsi:type="dcterms:W3CDTF">2014-02-27T11:40:21Z</dcterms:created>
  <dcterms:modified xsi:type="dcterms:W3CDTF">2022-03-13T18:27:14Z</dcterms:modified>
</cp:coreProperties>
</file>